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2" r:id="rId2"/>
    <p:sldId id="332" r:id="rId3"/>
    <p:sldId id="304" r:id="rId4"/>
    <p:sldId id="330" r:id="rId5"/>
    <p:sldId id="334" r:id="rId6"/>
    <p:sldId id="335" r:id="rId7"/>
    <p:sldId id="337" r:id="rId8"/>
    <p:sldId id="338" r:id="rId9"/>
    <p:sldId id="284" r:id="rId10"/>
    <p:sldId id="318" r:id="rId11"/>
    <p:sldId id="293" r:id="rId12"/>
    <p:sldId id="336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FFBD00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8" autoAdjust="0"/>
    <p:restoredTop sz="99876" autoAdjust="0"/>
  </p:normalViewPr>
  <p:slideViewPr>
    <p:cSldViewPr>
      <p:cViewPr>
        <p:scale>
          <a:sx n="70" d="100"/>
          <a:sy n="70" d="100"/>
        </p:scale>
        <p:origin x="-3060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85AB2-0F7D-4EC9-B33D-1494496D44B3}" type="doc">
      <dgm:prSet loTypeId="urn:microsoft.com/office/officeart/2005/8/layout/matrix3" loCatId="matrix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DEAFE06-F854-4258-A473-6227D2E9D98B}">
      <dgm:prSet phldrT="[Текст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b="0" i="0" dirty="0" smtClean="0">
              <a:solidFill>
                <a:srgbClr val="00B0F0"/>
              </a:solidFill>
              <a:latin typeface="Helvetica Neue"/>
              <a:cs typeface="Helvetica Neue"/>
            </a:rPr>
            <a:t>Визуальные искусства</a:t>
          </a:r>
          <a:endParaRPr lang="ru-RU" b="0" i="0" dirty="0">
            <a:solidFill>
              <a:srgbClr val="00B0F0"/>
            </a:solidFill>
            <a:latin typeface="Helvetica Neue"/>
            <a:cs typeface="Helvetica Neue"/>
          </a:endParaRPr>
        </a:p>
      </dgm:t>
    </dgm:pt>
    <dgm:pt modelId="{34A918E3-960E-4EE6-9C52-FF1DFB1923FA}" type="parTrans" cxnId="{6ECAF777-9C6F-4FAB-9FEF-11CEBC32F4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9BC00-CB0A-44D3-935E-AE45FB021FE9}" type="sibTrans" cxnId="{6ECAF777-9C6F-4FAB-9FEF-11CEBC32F48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F1BDB-17E7-4106-B097-BF25D330232E}">
      <dgm:prSet phldrT="[Текст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b="0" i="0" dirty="0" smtClean="0">
              <a:solidFill>
                <a:srgbClr val="00B0F0"/>
              </a:solidFill>
              <a:latin typeface="Helvetica Neue"/>
              <a:cs typeface="Helvetica Neue"/>
            </a:rPr>
            <a:t>Музыка</a:t>
          </a:r>
          <a:endParaRPr lang="ru-RU" b="0" i="0" dirty="0">
            <a:solidFill>
              <a:srgbClr val="00B0F0"/>
            </a:solidFill>
            <a:latin typeface="Helvetica Neue"/>
            <a:cs typeface="Helvetica Neue"/>
          </a:endParaRPr>
        </a:p>
      </dgm:t>
    </dgm:pt>
    <dgm:pt modelId="{7A9D4B80-2D79-42CA-8CF6-8BDC027F2223}" type="parTrans" cxnId="{4063173C-9A4A-4B20-9C43-62D5FA3AB55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28F2F-C457-4CA3-A00B-E203C93F247E}" type="sibTrans" cxnId="{4063173C-9A4A-4B20-9C43-62D5FA3AB55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F86AC-B3E2-4C47-8C37-8D629EF3812C}">
      <dgm:prSet phldrT="[Текст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b="0" i="0" dirty="0" smtClean="0">
              <a:solidFill>
                <a:srgbClr val="00B0F0"/>
              </a:solidFill>
              <a:latin typeface="Helvetica Neue"/>
              <a:cs typeface="Helvetica Neue"/>
            </a:rPr>
            <a:t>Практика</a:t>
          </a:r>
          <a:endParaRPr lang="ru-RU" b="0" i="0" dirty="0">
            <a:solidFill>
              <a:srgbClr val="00B0F0"/>
            </a:solidFill>
            <a:latin typeface="Helvetica Neue"/>
            <a:cs typeface="Helvetica Neue"/>
          </a:endParaRPr>
        </a:p>
      </dgm:t>
    </dgm:pt>
    <dgm:pt modelId="{913B612E-CAEB-462B-9710-A8390DDB3AB4}" type="parTrans" cxnId="{923A5593-4F5F-41D7-AF2E-F7D620AF61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BBB09-5A8B-4C97-BE9D-24A4CD975791}" type="sibTrans" cxnId="{923A5593-4F5F-41D7-AF2E-F7D620AF61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22AFE-1BF4-4153-BEA3-E1F1819A0F23}">
      <dgm:prSet phldrT="[Текст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b="0" i="0" dirty="0" smtClean="0">
              <a:solidFill>
                <a:srgbClr val="00B0F0"/>
              </a:solidFill>
              <a:latin typeface="Helvetica Neue"/>
              <a:cs typeface="Helvetica Neue"/>
            </a:rPr>
            <a:t>Экология </a:t>
          </a:r>
          <a:endParaRPr lang="ru-RU" b="0" i="0" dirty="0">
            <a:solidFill>
              <a:srgbClr val="00B0F0"/>
            </a:solidFill>
            <a:latin typeface="Helvetica Neue"/>
            <a:cs typeface="Helvetica Neue"/>
          </a:endParaRPr>
        </a:p>
      </dgm:t>
    </dgm:pt>
    <dgm:pt modelId="{1F7984BA-A4A4-40F5-B51A-E83EC170BA8E}" type="parTrans" cxnId="{4428DFB9-9C79-4F6E-979D-75AB439E23A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A34E0-83E3-4A86-9FA5-B122B28D06BA}" type="sibTrans" cxnId="{4428DFB9-9C79-4F6E-979D-75AB439E23A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7EB41-6A6A-46BE-A436-05F5B1B8B4BD}" type="pres">
      <dgm:prSet presAssocID="{6DF85AB2-0F7D-4EC9-B33D-1494496D44B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8B43C9-3333-484C-A742-B94CF46A4B69}" type="pres">
      <dgm:prSet presAssocID="{6DF85AB2-0F7D-4EC9-B33D-1494496D44B3}" presName="diamond" presStyleLbl="bgShp" presStyleIdx="0" presStyleCnt="1" custLinFactNeighborX="-1042" custLinFactNeighborY="-6223"/>
      <dgm:spPr>
        <a:solidFill>
          <a:srgbClr val="FFDD00"/>
        </a:solidFill>
      </dgm:spPr>
      <dgm:t>
        <a:bodyPr/>
        <a:lstStyle/>
        <a:p>
          <a:endParaRPr lang="en-US"/>
        </a:p>
      </dgm:t>
    </dgm:pt>
    <dgm:pt modelId="{53D1118B-7D9A-48C8-ACC7-C3C6095E0994}" type="pres">
      <dgm:prSet presAssocID="{6DF85AB2-0F7D-4EC9-B33D-1494496D44B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1FD02-A3A8-4CA4-A675-3156E2C25A29}" type="pres">
      <dgm:prSet presAssocID="{6DF85AB2-0F7D-4EC9-B33D-1494496D44B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747FC-2048-4E39-8209-A315CCD5A047}" type="pres">
      <dgm:prSet presAssocID="{6DF85AB2-0F7D-4EC9-B33D-1494496D44B3}" presName="quad3" presStyleLbl="node1" presStyleIdx="2" presStyleCnt="4" custLinFactNeighborX="-320" custLinFactNeighborY="1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655AB-911D-4CE4-9E68-BFC25CADBB10}" type="pres">
      <dgm:prSet presAssocID="{6DF85AB2-0F7D-4EC9-B33D-1494496D44B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C7159-9567-4EBC-A55C-DD39DDB1B531}" type="presOf" srcId="{EECF1BDB-17E7-4106-B097-BF25D330232E}" destId="{6D91FD02-A3A8-4CA4-A675-3156E2C25A29}" srcOrd="0" destOrd="0" presId="urn:microsoft.com/office/officeart/2005/8/layout/matrix3"/>
    <dgm:cxn modelId="{83EAA28F-7D3F-4C9D-A46B-C84B95F51780}" type="presOf" srcId="{BDEAFE06-F854-4258-A473-6227D2E9D98B}" destId="{53D1118B-7D9A-48C8-ACC7-C3C6095E0994}" srcOrd="0" destOrd="0" presId="urn:microsoft.com/office/officeart/2005/8/layout/matrix3"/>
    <dgm:cxn modelId="{923A5593-4F5F-41D7-AF2E-F7D620AF61AE}" srcId="{6DF85AB2-0F7D-4EC9-B33D-1494496D44B3}" destId="{E53F86AC-B3E2-4C47-8C37-8D629EF3812C}" srcOrd="2" destOrd="0" parTransId="{913B612E-CAEB-462B-9710-A8390DDB3AB4}" sibTransId="{450BBB09-5A8B-4C97-BE9D-24A4CD975791}"/>
    <dgm:cxn modelId="{4428DFB9-9C79-4F6E-979D-75AB439E23A8}" srcId="{6DF85AB2-0F7D-4EC9-B33D-1494496D44B3}" destId="{10522AFE-1BF4-4153-BEA3-E1F1819A0F23}" srcOrd="3" destOrd="0" parTransId="{1F7984BA-A4A4-40F5-B51A-E83EC170BA8E}" sibTransId="{02EA34E0-83E3-4A86-9FA5-B122B28D06BA}"/>
    <dgm:cxn modelId="{D30AE601-1849-4DD2-A6C4-F26BECD99F78}" type="presOf" srcId="{6DF85AB2-0F7D-4EC9-B33D-1494496D44B3}" destId="{9B57EB41-6A6A-46BE-A436-05F5B1B8B4BD}" srcOrd="0" destOrd="0" presId="urn:microsoft.com/office/officeart/2005/8/layout/matrix3"/>
    <dgm:cxn modelId="{6ECAF777-9C6F-4FAB-9FEF-11CEBC32F489}" srcId="{6DF85AB2-0F7D-4EC9-B33D-1494496D44B3}" destId="{BDEAFE06-F854-4258-A473-6227D2E9D98B}" srcOrd="0" destOrd="0" parTransId="{34A918E3-960E-4EE6-9C52-FF1DFB1923FA}" sibTransId="{A4A9BC00-CB0A-44D3-935E-AE45FB021FE9}"/>
    <dgm:cxn modelId="{05BAC036-B204-4023-8ADD-6DABCD18D100}" type="presOf" srcId="{E53F86AC-B3E2-4C47-8C37-8D629EF3812C}" destId="{582747FC-2048-4E39-8209-A315CCD5A047}" srcOrd="0" destOrd="0" presId="urn:microsoft.com/office/officeart/2005/8/layout/matrix3"/>
    <dgm:cxn modelId="{4063173C-9A4A-4B20-9C43-62D5FA3AB55D}" srcId="{6DF85AB2-0F7D-4EC9-B33D-1494496D44B3}" destId="{EECF1BDB-17E7-4106-B097-BF25D330232E}" srcOrd="1" destOrd="0" parTransId="{7A9D4B80-2D79-42CA-8CF6-8BDC027F2223}" sibTransId="{1ED28F2F-C457-4CA3-A00B-E203C93F247E}"/>
    <dgm:cxn modelId="{293224A3-7E6A-48A5-AA61-BC1D0B032587}" type="presOf" srcId="{10522AFE-1BF4-4153-BEA3-E1F1819A0F23}" destId="{00B655AB-911D-4CE4-9E68-BFC25CADBB10}" srcOrd="0" destOrd="0" presId="urn:microsoft.com/office/officeart/2005/8/layout/matrix3"/>
    <dgm:cxn modelId="{EDA406D8-1987-4301-8940-CF4B3BC94E44}" type="presParOf" srcId="{9B57EB41-6A6A-46BE-A436-05F5B1B8B4BD}" destId="{B58B43C9-3333-484C-A742-B94CF46A4B69}" srcOrd="0" destOrd="0" presId="urn:microsoft.com/office/officeart/2005/8/layout/matrix3"/>
    <dgm:cxn modelId="{3CD129DE-67D3-477B-8EBF-A7BDC7E8217F}" type="presParOf" srcId="{9B57EB41-6A6A-46BE-A436-05F5B1B8B4BD}" destId="{53D1118B-7D9A-48C8-ACC7-C3C6095E0994}" srcOrd="1" destOrd="0" presId="urn:microsoft.com/office/officeart/2005/8/layout/matrix3"/>
    <dgm:cxn modelId="{52226F76-4570-4437-B7BE-EC4C836F102F}" type="presParOf" srcId="{9B57EB41-6A6A-46BE-A436-05F5B1B8B4BD}" destId="{6D91FD02-A3A8-4CA4-A675-3156E2C25A29}" srcOrd="2" destOrd="0" presId="urn:microsoft.com/office/officeart/2005/8/layout/matrix3"/>
    <dgm:cxn modelId="{F2A287BB-B12C-4BA1-839A-AAF852640F6E}" type="presParOf" srcId="{9B57EB41-6A6A-46BE-A436-05F5B1B8B4BD}" destId="{582747FC-2048-4E39-8209-A315CCD5A047}" srcOrd="3" destOrd="0" presId="urn:microsoft.com/office/officeart/2005/8/layout/matrix3"/>
    <dgm:cxn modelId="{D7B319B4-FA4B-4FFC-8D3E-EBB6FE628E96}" type="presParOf" srcId="{9B57EB41-6A6A-46BE-A436-05F5B1B8B4BD}" destId="{00B655AB-911D-4CE4-9E68-BFC25CADBB10}" srcOrd="4" destOrd="0" presId="urn:microsoft.com/office/officeart/2005/8/layout/matrix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43C9-3333-484C-A742-B94CF46A4B69}">
      <dsp:nvSpPr>
        <dsp:cNvPr id="0" name=""/>
        <dsp:cNvSpPr/>
      </dsp:nvSpPr>
      <dsp:spPr>
        <a:xfrm>
          <a:off x="432036" y="0"/>
          <a:ext cx="3456384" cy="3456384"/>
        </a:xfrm>
        <a:prstGeom prst="diamond">
          <a:avLst/>
        </a:prstGeom>
        <a:solidFill>
          <a:srgbClr val="FFD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1118B-7D9A-48C8-ACC7-C3C6095E0994}">
      <dsp:nvSpPr>
        <dsp:cNvPr id="0" name=""/>
        <dsp:cNvSpPr/>
      </dsp:nvSpPr>
      <dsp:spPr>
        <a:xfrm>
          <a:off x="796408" y="328356"/>
          <a:ext cx="1347989" cy="1347989"/>
        </a:xfrm>
        <a:prstGeom prst="round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B0F0"/>
              </a:solidFill>
              <a:latin typeface="Helvetica Neue"/>
              <a:cs typeface="Helvetica Neue"/>
            </a:rPr>
            <a:t>Визуальные искусства</a:t>
          </a:r>
          <a:endParaRPr lang="ru-RU" sz="1500" b="0" i="0" kern="1200" dirty="0">
            <a:solidFill>
              <a:srgbClr val="00B0F0"/>
            </a:solidFill>
            <a:latin typeface="Helvetica Neue"/>
            <a:cs typeface="Helvetica Neue"/>
          </a:endParaRPr>
        </a:p>
      </dsp:txBody>
      <dsp:txXfrm>
        <a:off x="862211" y="394159"/>
        <a:ext cx="1216383" cy="1216383"/>
      </dsp:txXfrm>
    </dsp:sp>
    <dsp:sp modelId="{6D91FD02-A3A8-4CA4-A675-3156E2C25A29}">
      <dsp:nvSpPr>
        <dsp:cNvPr id="0" name=""/>
        <dsp:cNvSpPr/>
      </dsp:nvSpPr>
      <dsp:spPr>
        <a:xfrm>
          <a:off x="2248089" y="328356"/>
          <a:ext cx="1347989" cy="1347989"/>
        </a:xfrm>
        <a:prstGeom prst="round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B0F0"/>
              </a:solidFill>
              <a:latin typeface="Helvetica Neue"/>
              <a:cs typeface="Helvetica Neue"/>
            </a:rPr>
            <a:t>Музыка</a:t>
          </a:r>
          <a:endParaRPr lang="ru-RU" sz="1500" b="0" i="0" kern="1200" dirty="0">
            <a:solidFill>
              <a:srgbClr val="00B0F0"/>
            </a:solidFill>
            <a:latin typeface="Helvetica Neue"/>
            <a:cs typeface="Helvetica Neue"/>
          </a:endParaRPr>
        </a:p>
      </dsp:txBody>
      <dsp:txXfrm>
        <a:off x="2313892" y="394159"/>
        <a:ext cx="1216383" cy="1216383"/>
      </dsp:txXfrm>
    </dsp:sp>
    <dsp:sp modelId="{582747FC-2048-4E39-8209-A315CCD5A047}">
      <dsp:nvSpPr>
        <dsp:cNvPr id="0" name=""/>
        <dsp:cNvSpPr/>
      </dsp:nvSpPr>
      <dsp:spPr>
        <a:xfrm>
          <a:off x="792094" y="1800203"/>
          <a:ext cx="1347989" cy="1347989"/>
        </a:xfrm>
        <a:prstGeom prst="round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B0F0"/>
              </a:solidFill>
              <a:latin typeface="Helvetica Neue"/>
              <a:cs typeface="Helvetica Neue"/>
            </a:rPr>
            <a:t>Практика</a:t>
          </a:r>
          <a:endParaRPr lang="ru-RU" sz="1500" b="0" i="0" kern="1200" dirty="0">
            <a:solidFill>
              <a:srgbClr val="00B0F0"/>
            </a:solidFill>
            <a:latin typeface="Helvetica Neue"/>
            <a:cs typeface="Helvetica Neue"/>
          </a:endParaRPr>
        </a:p>
      </dsp:txBody>
      <dsp:txXfrm>
        <a:off x="857897" y="1866006"/>
        <a:ext cx="1216383" cy="1216383"/>
      </dsp:txXfrm>
    </dsp:sp>
    <dsp:sp modelId="{00B655AB-911D-4CE4-9E68-BFC25CADBB10}">
      <dsp:nvSpPr>
        <dsp:cNvPr id="0" name=""/>
        <dsp:cNvSpPr/>
      </dsp:nvSpPr>
      <dsp:spPr>
        <a:xfrm>
          <a:off x="2248089" y="1780037"/>
          <a:ext cx="1347989" cy="1347989"/>
        </a:xfrm>
        <a:prstGeom prst="roundRect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solidFill>
                <a:srgbClr val="00B0F0"/>
              </a:solidFill>
              <a:latin typeface="Helvetica Neue"/>
              <a:cs typeface="Helvetica Neue"/>
            </a:rPr>
            <a:t>Экология </a:t>
          </a:r>
          <a:endParaRPr lang="ru-RU" sz="1500" b="0" i="0" kern="1200" dirty="0">
            <a:solidFill>
              <a:srgbClr val="00B0F0"/>
            </a:solidFill>
            <a:latin typeface="Helvetica Neue"/>
            <a:cs typeface="Helvetica Neue"/>
          </a:endParaRPr>
        </a:p>
      </dsp:txBody>
      <dsp:txXfrm>
        <a:off x="2313892" y="1845840"/>
        <a:ext cx="1216383" cy="1216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4BBA62-68AE-403D-845F-75DF198304A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F59744-0B79-4141-9BD9-A19F34249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0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078F22-3649-4C82-82C5-115E97E6FC8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6726B2-66EA-457A-B419-72B2D10F0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8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8B14-4C60-4166-98B7-607DD314E025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21B2-FEBB-4304-9F68-65556EF5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A33F-10B2-465D-A663-4CCE38BC57A1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42A2-06DC-46B6-8637-F5338C58E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512-71BB-480F-9F72-F58D524E8B80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6340-D2C5-4C7F-B910-A7AAAB53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0991-D13D-402D-8261-66DCC875261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17913" y="63309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42AF-C5D5-4786-BB81-26857BD95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052513"/>
            <a:ext cx="8229600" cy="510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6554-7DB1-4CB8-95AF-992C722395D1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7346-3824-4574-89B7-C013E8E8F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453188"/>
            <a:ext cx="2487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AC07-D40E-45FC-83ED-E8FAB7443847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ED21-FAB8-4832-8204-6DAD0193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CBF3-82A2-4E84-BEED-B9DF03B8B870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DCEA-CFB7-42CA-8925-8B4E9C8FC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8A0C-1F12-4565-9B47-0DA76C2AC5B3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66E6-06E9-4CD6-AFDB-3A1F1EAC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0DBF-9AE8-44BB-898B-4A9DF1735FF3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9AF9-EB06-403E-8250-8681C0049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DB0D-77D2-4CFD-816A-88289FDE99BC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7077-C1ED-4038-AA22-803A58932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49F5-B242-4CD9-94D1-A5B389E74331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A140-F843-4F68-8589-2C0983765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AEB4-6C77-4847-9467-3203F889A95E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9211-40DE-4972-B3D5-83D074F55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EC94-D398-4A14-AC69-02D95CE83A29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434B-FE95-4302-97C0-604385641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2438" y="1052513"/>
            <a:ext cx="8229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D667A-1B76-43BC-ADDC-B6710E3F2E17}" type="datetimeFigureOut">
              <a:rPr lang="ru-RU"/>
              <a:pPr>
                <a:defRPr/>
              </a:pPr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0FEAFF-7AC8-473A-A525-41DBF6176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easonsbiz@abraudurso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0" y="3213100"/>
            <a:ext cx="9144000" cy="104644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Предпринимательские Сезоны в </a:t>
            </a:r>
            <a:r>
              <a:rPr lang="ru-RU" sz="2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Абрау</a:t>
            </a:r>
            <a:r>
              <a:rPr lang="ru-RU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Дюрсо</a:t>
            </a:r>
            <a:endParaRPr lang="ru-RU" sz="2400" dirty="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  <a:p>
            <a:pPr lvl="1"/>
            <a:r>
              <a:rPr lang="ru-RU" sz="1900" dirty="0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</a:rPr>
              <a:t>Объединенный форум молодых </a:t>
            </a:r>
            <a:r>
              <a:rPr lang="ru-RU" sz="1900" dirty="0" smtClean="0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</a:rPr>
              <a:t>предпринимателей</a:t>
            </a:r>
          </a:p>
          <a:p>
            <a:pPr lvl="1"/>
            <a:r>
              <a:rPr lang="ru-RU" sz="1900" smtClean="0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</a:rPr>
              <a:t>21 </a:t>
            </a:r>
            <a:r>
              <a:rPr lang="ru-RU" sz="1900" dirty="0" smtClean="0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</a:rPr>
              <a:t>- 28.06.2014</a:t>
            </a: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3910013" y="-26988"/>
            <a:ext cx="2362200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</a:rPr>
              <a:t>Какая у вас </a:t>
            </a:r>
            <a:r>
              <a:rPr lang="en-US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</a:rPr>
              <a:t>EBITDA?</a:t>
            </a:r>
            <a:endParaRPr lang="ru-RU">
              <a:solidFill>
                <a:schemeClr val="bg1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pic>
        <p:nvPicPr>
          <p:cNvPr id="17412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025" y="157162"/>
            <a:ext cx="514826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1" descr="Ravnovesie Day 01- 22.jpg"/>
          <p:cNvPicPr>
            <a:picLocks noChangeAspect="1"/>
          </p:cNvPicPr>
          <p:nvPr/>
        </p:nvPicPr>
        <p:blipFill>
          <a:blip r:embed="rId2"/>
          <a:srcRect l="21310"/>
          <a:stretch>
            <a:fillRect/>
          </a:stretch>
        </p:blipFill>
        <p:spPr bwMode="auto">
          <a:xfrm>
            <a:off x="0" y="3851275"/>
            <a:ext cx="35814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10" descr="Ravnovesie Day 01- 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795713"/>
            <a:ext cx="2286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Content Placeholder 8" descr="Ravnovesie Day 01- 12.jpg"/>
          <p:cNvPicPr>
            <a:picLocks noGrp="1" noChangeAspect="1"/>
          </p:cNvPicPr>
          <p:nvPr>
            <p:ph idx="1"/>
          </p:nvPr>
        </p:nvPicPr>
        <p:blipFill>
          <a:blip r:embed="rId4"/>
          <a:srcRect r="16840"/>
          <a:stretch>
            <a:fillRect/>
          </a:stretch>
        </p:blipFill>
        <p:spPr>
          <a:xfrm>
            <a:off x="3276600" y="3830638"/>
            <a:ext cx="3810000" cy="3054350"/>
          </a:xfrm>
        </p:spPr>
      </p:pic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323850" y="4076700"/>
            <a:ext cx="767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Helvetica Neue Light"/>
                <a:ea typeface="MS PGothic" pitchFamily="34" charset="-128"/>
                <a:cs typeface="Helvetica Neue Light"/>
              </a:rPr>
              <a:t>Аудиальный показательный бизнес-кейс шоу на водном экране </a:t>
            </a:r>
          </a:p>
          <a:p>
            <a:r>
              <a:rPr lang="ru-RU" sz="2000">
                <a:solidFill>
                  <a:schemeClr val="bg1"/>
                </a:solidFill>
                <a:latin typeface="Helvetica Neue Light"/>
                <a:ea typeface="MS PGothic" pitchFamily="34" charset="-128"/>
                <a:cs typeface="Helvetica Neue Light"/>
              </a:rPr>
              <a:t>«Что такое </a:t>
            </a:r>
            <a:r>
              <a:rPr lang="en-US" sz="2000">
                <a:solidFill>
                  <a:schemeClr val="bg1"/>
                </a:solidFill>
                <a:latin typeface="Helvetica Neue Light"/>
                <a:ea typeface="MS PGothic" pitchFamily="34" charset="-128"/>
                <a:cs typeface="Helvetica Neue Light"/>
              </a:rPr>
              <a:t>EBITDA?</a:t>
            </a:r>
            <a:r>
              <a:rPr lang="ru-RU" sz="2000">
                <a:solidFill>
                  <a:schemeClr val="bg1"/>
                </a:solidFill>
                <a:latin typeface="Helvetica Neue Light"/>
                <a:ea typeface="MS PGothic" pitchFamily="34" charset="-128"/>
                <a:cs typeface="Helvetica Neue Light"/>
              </a:rPr>
              <a:t>»</a:t>
            </a:r>
            <a:endParaRPr lang="en-US" sz="2000">
              <a:solidFill>
                <a:schemeClr val="bg1"/>
              </a:solidFill>
              <a:latin typeface="Helvetica Neue Light"/>
              <a:ea typeface="MS PGothic" pitchFamily="34" charset="-128"/>
              <a:cs typeface="Helvetica Neue Light"/>
            </a:endParaRPr>
          </a:p>
        </p:txBody>
      </p:sp>
      <p:sp>
        <p:nvSpPr>
          <p:cNvPr id="4198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436096" cy="836712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sz="1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Открытие фестиваля (27.06.14) </a:t>
            </a:r>
            <a:br>
              <a:rPr lang="ru-RU" sz="1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18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Вечернее аудио-визуальное шоу на здании завода Абрау-Дюрсо</a:t>
            </a:r>
          </a:p>
        </p:txBody>
      </p:sp>
      <p:pic>
        <p:nvPicPr>
          <p:cNvPr id="41990" name="Picture 4" descr="mappin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12826"/>
            <a:ext cx="9144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10"/>
          <p:cNvSpPr txBox="1">
            <a:spLocks noChangeArrowheads="1"/>
          </p:cNvSpPr>
          <p:nvPr/>
        </p:nvSpPr>
        <p:spPr bwMode="auto">
          <a:xfrm>
            <a:off x="323850" y="1012825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Helvetica Neue Light"/>
                <a:ea typeface="MS PGothic" pitchFamily="34" charset="-128"/>
                <a:cs typeface="Helvetica Neue Light"/>
              </a:rPr>
              <a:t>мэппинг</a:t>
            </a:r>
            <a:endParaRPr lang="en-US" sz="2000">
              <a:solidFill>
                <a:schemeClr val="bg1"/>
              </a:solidFill>
              <a:latin typeface="Helvetica Neue Light"/>
              <a:ea typeface="MS PGothic" pitchFamily="34" charset="-128"/>
              <a:cs typeface="Helvetica Neue Light"/>
            </a:endParaRPr>
          </a:p>
        </p:txBody>
      </p:sp>
      <p:pic>
        <p:nvPicPr>
          <p:cNvPr id="9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598" y="43986"/>
            <a:ext cx="3799207" cy="9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Визуальные искусства</a:t>
            </a:r>
            <a:endParaRPr lang="en-US" sz="2400" dirty="0" smtClean="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46082" name="Picture 9"/>
          <p:cNvPicPr>
            <a:picLocks noChangeAspect="1"/>
          </p:cNvPicPr>
          <p:nvPr/>
        </p:nvPicPr>
        <p:blipFill>
          <a:blip r:embed="rId2"/>
          <a:srcRect l="25023" t="13222" r="11842" b="12387"/>
          <a:stretch>
            <a:fillRect/>
          </a:stretch>
        </p:blipFill>
        <p:spPr bwMode="auto">
          <a:xfrm>
            <a:off x="0" y="908050"/>
            <a:ext cx="4508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08050"/>
            <a:ext cx="464343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Снимок экрана 2012-11-12 в 17.13.4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2346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Снимок экрана 2013-01-18 в 13.16.5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3716338"/>
            <a:ext cx="24288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 descr="http://glastonburyfestivals.co.uk/data/image/user-image/201107/orginal/1311630044_264354_10150664920715317_639855316_19249328_1959321_n.jpg"/>
          <p:cNvPicPr>
            <a:picLocks noChangeAspect="1" noChangeArrowheads="1"/>
          </p:cNvPicPr>
          <p:nvPr/>
        </p:nvPicPr>
        <p:blipFill>
          <a:blip r:embed="rId6"/>
          <a:srcRect t="-117"/>
          <a:stretch>
            <a:fillRect/>
          </a:stretch>
        </p:blipFill>
        <p:spPr bwMode="auto">
          <a:xfrm>
            <a:off x="6948488" y="3695700"/>
            <a:ext cx="21955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Снимок экрана 2012-11-29 в 13.33.0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695700"/>
            <a:ext cx="24717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2" descr="Снимок экрана 2013-01-18 в 12.47.5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5300663"/>
            <a:ext cx="22113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3" descr="8024562770_085ef7393a_b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5300663"/>
            <a:ext cx="22685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4" descr="http://files.adme.ru/files/news/part_43/430205/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5300663"/>
            <a:ext cx="23050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8" descr="Снимок экрана 2013-03-01 в 11.30.23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5300663"/>
            <a:ext cx="24479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-16945"/>
            <a:ext cx="4177034" cy="85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Контакты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</p:spPr>
        <p:txBody>
          <a:bodyPr/>
          <a:lstStyle/>
          <a:p>
            <a:r>
              <a:rPr lang="ru-RU" b="1" dirty="0"/>
              <a:t>Адрес:</a:t>
            </a:r>
            <a:r>
              <a:rPr lang="ru-RU" dirty="0"/>
              <a:t> 127473, г. Москва, ул. Делегатская, д.7, стр.1,</a:t>
            </a:r>
          </a:p>
          <a:p>
            <a:r>
              <a:rPr lang="ru-RU" b="1" dirty="0"/>
              <a:t>Тел.:</a:t>
            </a:r>
            <a:r>
              <a:rPr lang="ru-RU" dirty="0"/>
              <a:t> +7 (495) 648-18-23</a:t>
            </a:r>
            <a:br>
              <a:rPr lang="ru-RU" dirty="0"/>
            </a:br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seasonsbiz@abraudurso.ru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3" y="0"/>
            <a:ext cx="3943223" cy="100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1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Название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90872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Организаторы</a:t>
            </a:r>
          </a:p>
        </p:txBody>
      </p:sp>
      <p:pic>
        <p:nvPicPr>
          <p:cNvPr id="4915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835525"/>
            <a:ext cx="3462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493226"/>
            <a:ext cx="3108920" cy="159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3059832" y="2852936"/>
            <a:ext cx="4028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alibri" pitchFamily="34" charset="0"/>
                <a:ea typeface="Helvetica Neue Light"/>
                <a:cs typeface="Calibri" pitchFamily="34" charset="0"/>
              </a:rPr>
              <a:t>Уполномоченный</a:t>
            </a:r>
            <a:r>
              <a:rPr lang="en-US" dirty="0">
                <a:latin typeface="Calibri" pitchFamily="34" charset="0"/>
                <a:ea typeface="Helvetica Neue Light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Helvetica Neue Light"/>
                <a:cs typeface="Calibri" pitchFamily="34" charset="0"/>
              </a:rPr>
              <a:t>при</a:t>
            </a:r>
            <a:r>
              <a:rPr lang="en-US" dirty="0" smtClean="0">
                <a:latin typeface="Calibri" pitchFamily="34" charset="0"/>
                <a:ea typeface="Helvetica Neue Light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Helvetica Neue Light"/>
                <a:cs typeface="Calibri" pitchFamily="34" charset="0"/>
              </a:rPr>
              <a:t>Президенте</a:t>
            </a:r>
            <a:r>
              <a:rPr lang="en-US" dirty="0">
                <a:latin typeface="Calibri" pitchFamily="34" charset="0"/>
                <a:ea typeface="Helvetica Neue Light"/>
                <a:cs typeface="Calibri" pitchFamily="34" charset="0"/>
              </a:rPr>
              <a:t> РФ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itchFamily="34" charset="0"/>
                <a:ea typeface="Helvetica Neue Light"/>
                <a:cs typeface="Calibri" pitchFamily="34" charset="0"/>
              </a:rPr>
              <a:t>по</a:t>
            </a:r>
            <a:r>
              <a:rPr lang="en-US" dirty="0">
                <a:latin typeface="Calibri" pitchFamily="34" charset="0"/>
                <a:ea typeface="Helvetica Neue Light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Helvetica Neue Light"/>
                <a:cs typeface="Calibri" pitchFamily="34" charset="0"/>
              </a:rPr>
              <a:t>защите</a:t>
            </a:r>
            <a:r>
              <a:rPr lang="en-US" dirty="0">
                <a:latin typeface="Calibri" pitchFamily="34" charset="0"/>
                <a:ea typeface="Helvetica Neue Light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Helvetica Neue Light"/>
                <a:cs typeface="Calibri" pitchFamily="34" charset="0"/>
              </a:rPr>
              <a:t>прав</a:t>
            </a:r>
            <a:r>
              <a:rPr lang="en-US" dirty="0">
                <a:latin typeface="Calibri" pitchFamily="34" charset="0"/>
                <a:ea typeface="Helvetica Neue Light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Helvetica Neue Light"/>
                <a:cs typeface="Calibri" pitchFamily="34" charset="0"/>
              </a:rPr>
              <a:t>предпринимателей</a:t>
            </a:r>
            <a:endParaRPr lang="en-US" dirty="0">
              <a:latin typeface="Calibri" pitchFamily="34" charset="0"/>
              <a:ea typeface="Helvetica Neue Light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8883" y="1124744"/>
            <a:ext cx="7875565" cy="866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 поддержке Администрации Президента РФ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15" y="2852936"/>
            <a:ext cx="1715406" cy="11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4833" y="0"/>
            <a:ext cx="343916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2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 txBox="1">
            <a:spLocks/>
          </p:cNvSpPr>
          <p:nvPr/>
        </p:nvSpPr>
        <p:spPr bwMode="auto">
          <a:xfrm>
            <a:off x="468312" y="980728"/>
            <a:ext cx="73440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atin typeface="Helvetica Neue Light"/>
                <a:ea typeface="Helvetica Neue Light"/>
                <a:cs typeface="Helvetica Neue Light"/>
              </a:rPr>
              <a:t>2000 предпринимателей со всей страны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atin typeface="Helvetica Neue Light"/>
                <a:ea typeface="Helvetica Neue Light"/>
                <a:cs typeface="Helvetica Neue Light"/>
              </a:rPr>
              <a:t>6 </a:t>
            </a:r>
            <a:r>
              <a:rPr lang="ru-RU" b="1" dirty="0">
                <a:latin typeface="Helvetica Neue Light"/>
                <a:ea typeface="Helvetica Neue Light"/>
                <a:cs typeface="Helvetica Neue Light"/>
              </a:rPr>
              <a:t>дней 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atin typeface="Helvetica Neue Light"/>
                <a:ea typeface="Helvetica Neue Light"/>
                <a:cs typeface="Helvetica Neue Light"/>
              </a:rPr>
              <a:t>Специальный </a:t>
            </a:r>
            <a:r>
              <a:rPr lang="ru-RU" b="1" dirty="0">
                <a:latin typeface="Helvetica Neue Light"/>
                <a:ea typeface="Helvetica Neue Light"/>
                <a:cs typeface="Helvetica Neue Light"/>
              </a:rPr>
              <a:t>отбор </a:t>
            </a:r>
            <a:r>
              <a:rPr lang="ru-RU" b="1" dirty="0" smtClean="0">
                <a:latin typeface="Helvetica Neue Light"/>
                <a:ea typeface="Helvetica Neue Light"/>
                <a:cs typeface="Helvetica Neue Light"/>
              </a:rPr>
              <a:t>участников: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годовой оборот компании более 10 </a:t>
            </a:r>
            <a:r>
              <a:rPr lang="ru-RU" sz="1600" i="1" dirty="0" err="1" smtClean="0">
                <a:latin typeface="Helvetica Neue Light"/>
                <a:ea typeface="Helvetica Neue Light"/>
                <a:cs typeface="Helvetica Neue Light"/>
              </a:rPr>
              <a:t>млн.руб</a:t>
            </a:r>
            <a:endParaRPr lang="ru-RU" sz="1600" i="1" dirty="0" smtClean="0">
              <a:latin typeface="Helvetica Neue Light"/>
              <a:ea typeface="Helvetica Neue Light"/>
              <a:cs typeface="Helvetica Neue Light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чистая прибыль компании в год не менее 600 </a:t>
            </a:r>
            <a:r>
              <a:rPr lang="ru-RU" sz="1600" i="1" dirty="0" err="1" smtClean="0">
                <a:latin typeface="Helvetica Neue Light"/>
                <a:ea typeface="Helvetica Neue Light"/>
                <a:cs typeface="Helvetica Neue Light"/>
              </a:rPr>
              <a:t>тыс.руб</a:t>
            </a: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i="1" dirty="0">
                <a:latin typeface="Helvetica Neue Light"/>
                <a:ea typeface="Helvetica Neue Light"/>
                <a:cs typeface="Helvetica Neue Light"/>
              </a:rPr>
              <a:t>р</a:t>
            </a: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азмер налоговых отчислений не менее 500 </a:t>
            </a:r>
            <a:r>
              <a:rPr lang="ru-RU" sz="1600" i="1" dirty="0" err="1" smtClean="0">
                <a:latin typeface="Helvetica Neue Light"/>
                <a:ea typeface="Helvetica Neue Light"/>
                <a:cs typeface="Helvetica Neue Light"/>
              </a:rPr>
              <a:t>тыс.руб</a:t>
            </a: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 в год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для ярких </a:t>
            </a:r>
            <a:r>
              <a:rPr lang="ru-RU" sz="1600" i="1" dirty="0" err="1" smtClean="0">
                <a:latin typeface="Helvetica Neue Light"/>
                <a:ea typeface="Helvetica Neue Light"/>
                <a:cs typeface="Helvetica Neue Light"/>
              </a:rPr>
              <a:t>стартапов</a:t>
            </a:r>
            <a:r>
              <a:rPr lang="ru-RU" sz="1600" i="1" dirty="0" smtClean="0">
                <a:latin typeface="Helvetica Neue Light"/>
                <a:ea typeface="Helvetica Neue Light"/>
                <a:cs typeface="Helvetica Neue Light"/>
              </a:rPr>
              <a:t> возможность бесплатного участия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latin typeface="Helvetica Neue Light"/>
              <a:ea typeface="Helvetica Neue Light"/>
              <a:cs typeface="Helvetica Neue Light"/>
            </a:endParaRPr>
          </a:p>
        </p:txBody>
      </p:sp>
      <p:pic>
        <p:nvPicPr>
          <p:cNvPr id="21507" name="Picture 4" descr="http://cs309220.vk.me/v309220893/bab7/Gohtbt0d0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644900"/>
            <a:ext cx="3095626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http://cs309220.vk.me/v309220893/c203/PKHjsu31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3644900"/>
            <a:ext cx="3073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cs309220.vk.me/v309220893/ab91/nGpqD7KQhHA.jpg"/>
          <p:cNvPicPr>
            <a:picLocks noChangeAspect="1" noChangeArrowheads="1"/>
          </p:cNvPicPr>
          <p:nvPr/>
        </p:nvPicPr>
        <p:blipFill>
          <a:blip r:embed="rId4"/>
          <a:srcRect t="-2"/>
          <a:stretch>
            <a:fillRect/>
          </a:stretch>
        </p:blipFill>
        <p:spPr bwMode="auto">
          <a:xfrm>
            <a:off x="-36513" y="5256213"/>
            <a:ext cx="3095626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http://cs319626.vk.me/v319626893/7ded/Ad06g7zyPl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5256213"/>
            <a:ext cx="306705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http://cs309220.vk.me/v309220893/c460/-oNkuJ7XVxo.jpg"/>
          <p:cNvPicPr>
            <a:picLocks noChangeAspect="1" noChangeArrowheads="1"/>
          </p:cNvPicPr>
          <p:nvPr/>
        </p:nvPicPr>
        <p:blipFill>
          <a:blip r:embed="rId6"/>
          <a:srcRect r="-276"/>
          <a:stretch>
            <a:fillRect/>
          </a:stretch>
        </p:blipFill>
        <p:spPr bwMode="auto">
          <a:xfrm>
            <a:off x="6091238" y="5256213"/>
            <a:ext cx="30892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Заголовок 5"/>
          <p:cNvSpPr>
            <a:spLocks noGrp="1"/>
          </p:cNvSpPr>
          <p:nvPr>
            <p:ph type="title"/>
          </p:nvPr>
        </p:nvSpPr>
        <p:spPr>
          <a:xfrm>
            <a:off x="468312" y="1"/>
            <a:ext cx="8675688" cy="69269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Формат форума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4163" y="3429000"/>
            <a:ext cx="3536950" cy="1906660"/>
          </a:xfrm>
          <a:prstGeom prst="roundRect">
            <a:avLst>
              <a:gd name="adj" fmla="val 805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Погружение в Интерактивную развивающую среду: единомышленники, непосредственный опыт, осознанность, конструктивная установка и полезные привычки</a:t>
            </a:r>
          </a:p>
        </p:txBody>
      </p:sp>
      <p:pic>
        <p:nvPicPr>
          <p:cNvPr id="11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3560" y="11889"/>
            <a:ext cx="3234462" cy="82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632095" cy="1052736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Диалог с государственными гигантами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515350" y="27968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259775" y="1052736"/>
            <a:ext cx="8344673" cy="47602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20000"/>
              </a:lnSpc>
              <a:spcAft>
                <a:spcPts val="12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ru-RU" sz="2000" u="sng" dirty="0" smtClean="0">
                <a:solidFill>
                  <a:schemeClr val="dk1"/>
                </a:solidFill>
              </a:rPr>
              <a:t>Проект</a:t>
            </a:r>
          </a:p>
          <a:p>
            <a:pPr lvl="0" algn="just" rtl="0">
              <a:lnSpc>
                <a:spcPct val="120000"/>
              </a:lnSpc>
              <a:spcAft>
                <a:spcPts val="12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ru-RU" sz="2000" dirty="0" smtClean="0">
                <a:solidFill>
                  <a:schemeClr val="dk1"/>
                </a:solidFill>
              </a:rPr>
              <a:t>В течение </a:t>
            </a:r>
            <a:r>
              <a:rPr lang="ru-RU" sz="2000" dirty="0">
                <a:solidFill>
                  <a:schemeClr val="dk1"/>
                </a:solidFill>
              </a:rPr>
              <a:t>5 дней на специальной площадке/зоне деловых контактов/шатре работают представители государственных компаний (ОАО «РЖД», ОАО «Газпром», ОАО НК «Роснефть», ОАО «ФСК ЕЭС», ГК «</a:t>
            </a:r>
            <a:r>
              <a:rPr lang="ru-RU" sz="2000" dirty="0" err="1">
                <a:solidFill>
                  <a:schemeClr val="dk1"/>
                </a:solidFill>
              </a:rPr>
              <a:t>Автодор</a:t>
            </a:r>
            <a:r>
              <a:rPr lang="ru-RU" sz="2000" dirty="0">
                <a:solidFill>
                  <a:schemeClr val="dk1"/>
                </a:solidFill>
              </a:rPr>
              <a:t>», и др.) по взаимоотношениям с малым и средним бизнесом. На их информационных стендах размещаются материалы по возможностям привлечения малых и средних предприятий к выполнению заказов и отдельных функций (аутсорсинг, проекты закупок и др</a:t>
            </a:r>
            <a:r>
              <a:rPr lang="ru-RU" sz="2000" dirty="0" smtClean="0">
                <a:solidFill>
                  <a:schemeClr val="dk1"/>
                </a:solidFill>
              </a:rPr>
              <a:t>.)</a:t>
            </a:r>
            <a:endParaRPr lang="ru-RU" sz="2000" dirty="0">
              <a:solidFill>
                <a:schemeClr val="dk1"/>
              </a:solidFill>
            </a:endParaRPr>
          </a:p>
        </p:txBody>
      </p:sp>
      <p:pic>
        <p:nvPicPr>
          <p:cNvPr id="1028" name="Picture 4" descr="http://im1-tub-ru.yandex.net/i?id=155619553-3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50" y="4793294"/>
            <a:ext cx="2047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114915816-3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329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5-tub-ru.yandex.net/i?id=400474273-1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6325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2095" y="0"/>
            <a:ext cx="3511905" cy="8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53170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764704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Диалог с государственными гигантами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1210" y="1362929"/>
            <a:ext cx="8229600" cy="5102225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chemeClr val="dk1"/>
                </a:solidFill>
              </a:rPr>
              <a:t>Предприниматели </a:t>
            </a:r>
            <a:r>
              <a:rPr lang="ru-RU" dirty="0">
                <a:solidFill>
                  <a:schemeClr val="dk1"/>
                </a:solidFill>
              </a:rPr>
              <a:t>и представители государственных компаний обсуждают перспективное сотрудничество, вырабатывают его возможные формы, непосредственно заключают контракты и договора, узнают о возможностях участия в закупках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Shape 16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48752" y="2793456"/>
            <a:ext cx="3489599" cy="806600"/>
          </a:xfrm>
          <a:prstGeom prst="rect">
            <a:avLst/>
          </a:prstGeom>
        </p:spPr>
      </p:pic>
      <p:pic>
        <p:nvPicPr>
          <p:cNvPr id="6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40423" y="2860556"/>
            <a:ext cx="3792699" cy="672399"/>
          </a:xfrm>
          <a:prstGeom prst="rect">
            <a:avLst/>
          </a:prstGeom>
        </p:spPr>
      </p:pic>
      <p:pic>
        <p:nvPicPr>
          <p:cNvPr id="7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0450" y="3772172"/>
            <a:ext cx="3524250" cy="1343025"/>
          </a:xfrm>
          <a:prstGeom prst="rect">
            <a:avLst/>
          </a:prstGeom>
        </p:spPr>
      </p:pic>
      <p:pic>
        <p:nvPicPr>
          <p:cNvPr id="8" name="Shape 1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40425" y="3685384"/>
            <a:ext cx="4255075" cy="1516600"/>
          </a:xfrm>
          <a:prstGeom prst="rect">
            <a:avLst/>
          </a:prstGeom>
        </p:spPr>
      </p:pic>
      <p:sp>
        <p:nvSpPr>
          <p:cNvPr id="2" name="Двойная стрелка влево/вправо 1"/>
          <p:cNvSpPr/>
          <p:nvPr/>
        </p:nvSpPr>
        <p:spPr>
          <a:xfrm>
            <a:off x="3792841" y="3989526"/>
            <a:ext cx="1216152" cy="484632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04" y="26936"/>
            <a:ext cx="3583182" cy="91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52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85863"/>
            <a:ext cx="37798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cs309220.vk.me/v309220893/b02c/T71fU_Z4v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275" y="3749675"/>
            <a:ext cx="37687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468313" y="764704"/>
            <a:ext cx="52562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err="1">
                <a:latin typeface="Helvetica Neue Light"/>
                <a:ea typeface="Helvetica Neue Light"/>
                <a:cs typeface="Helvetica Neue Light"/>
              </a:rPr>
              <a:t>Тимбилдинг</a:t>
            </a:r>
            <a:endParaRPr lang="ru-RU" sz="1600" dirty="0">
              <a:latin typeface="Helvetica Neue Light"/>
              <a:ea typeface="Helvetica Neue Light"/>
              <a:cs typeface="Helvetica Neue Light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err="1">
                <a:latin typeface="Helvetica Neue Light"/>
                <a:ea typeface="Helvetica Neue Light"/>
                <a:cs typeface="Helvetica Neue Light"/>
              </a:rPr>
              <a:t>Краш</a:t>
            </a: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-тесты идей и проектов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Презентации проектов участников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Встречи в формате «1:1»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Управленческие поединки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err="1">
                <a:latin typeface="Helvetica Neue Light"/>
                <a:ea typeface="Helvetica Neue Light"/>
                <a:cs typeface="Helvetica Neue Light"/>
              </a:rPr>
              <a:t>Нетворкинг</a:t>
            </a: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-сессии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Мастер-класс «молодых миллионеров»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Неформальные встречи с </a:t>
            </a:r>
            <a:r>
              <a:rPr lang="en-US" sz="1600" dirty="0">
                <a:latin typeface="Helvetica Neue Light"/>
                <a:ea typeface="Helvetica Neue Light"/>
                <a:cs typeface="Helvetica Neue Light"/>
              </a:rPr>
              <a:t>VIP</a:t>
            </a: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-гостями</a:t>
            </a:r>
            <a:endParaRPr lang="en-US" sz="1600" dirty="0">
              <a:latin typeface="Helvetica Neue Light"/>
              <a:ea typeface="Helvetica Neue Light"/>
              <a:cs typeface="Helvetica Neue Light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Панельные дискуссии, круглые столы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Форсайт-сессии</a:t>
            </a:r>
            <a:endParaRPr lang="en-US" sz="1600" dirty="0">
              <a:latin typeface="Helvetica Neue Light"/>
              <a:ea typeface="Helvetica Neue Light"/>
              <a:cs typeface="Helvetica Neue Light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«Мастерская франшиз»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Маркетинговые бои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Деловые игры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Бизнес-чемпионат (настольные игры)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Гастрономический фестиваль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>
                <a:latin typeface="Helvetica Neue Light"/>
                <a:ea typeface="Helvetica Neue Light"/>
                <a:cs typeface="Helvetica Neue Light"/>
              </a:rPr>
              <a:t>Площадка фондового </a:t>
            </a:r>
            <a:r>
              <a:rPr lang="ru-RU" sz="1600" dirty="0" smtClean="0">
                <a:latin typeface="Helvetica Neue Light"/>
                <a:ea typeface="Helvetica Neue Light"/>
                <a:cs typeface="Helvetica Neue Light"/>
              </a:rPr>
              <a:t>рынка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>
                <a:latin typeface="Helvetica Neue Light"/>
                <a:ea typeface="Helvetica Neue Light"/>
                <a:cs typeface="Helvetica Neue Light"/>
              </a:rPr>
              <a:t>Реалити-шоу «Просто бизнес»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ru-RU" sz="1600" dirty="0" smtClean="0">
                <a:latin typeface="Helvetica Neue Light"/>
                <a:ea typeface="Helvetica Neue Light"/>
                <a:cs typeface="Helvetica Neue Light"/>
              </a:rPr>
              <a:t>Выставка проектов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ru-RU" dirty="0"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sz="20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      Форматы </a:t>
            </a:r>
            <a:r>
              <a:rPr lang="ru-RU" sz="2000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</a:rPr>
              <a:t>мероприятий</a:t>
            </a:r>
          </a:p>
        </p:txBody>
      </p:sp>
      <p:pic>
        <p:nvPicPr>
          <p:cNvPr id="6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0"/>
            <a:ext cx="3979555" cy="101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98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Тематические </a:t>
            </a:r>
            <a:r>
              <a:rPr lang="ru-RU" dirty="0" smtClean="0">
                <a:solidFill>
                  <a:schemeClr val="tx1"/>
                </a:solidFill>
              </a:rPr>
              <a:t>дни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5974" y="1265783"/>
            <a:ext cx="8229600" cy="51022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День </a:t>
            </a:r>
            <a:r>
              <a:rPr lang="ru-RU" b="1" dirty="0"/>
              <a:t>1. </a:t>
            </a:r>
            <a:r>
              <a:rPr lang="ru-RU" b="1" dirty="0" smtClean="0"/>
              <a:t>Идентификация</a:t>
            </a:r>
          </a:p>
          <a:p>
            <a:pPr marL="0" indent="0">
              <a:buNone/>
            </a:pPr>
            <a:r>
              <a:rPr lang="ru-RU" sz="1600" b="1" dirty="0" smtClean="0"/>
              <a:t>      Цели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обеспечить условия для комфортного </a:t>
            </a:r>
            <a:r>
              <a:rPr lang="ru-RU" sz="1600" dirty="0" err="1"/>
              <a:t>нетворкинга</a:t>
            </a:r>
            <a:r>
              <a:rPr lang="ru-RU" sz="1600" dirty="0"/>
              <a:t>  на протяжении всего Форума</a:t>
            </a:r>
          </a:p>
          <a:p>
            <a:r>
              <a:rPr lang="ru-RU" sz="1600" dirty="0"/>
              <a:t>создать базу деловых контактов форума</a:t>
            </a:r>
          </a:p>
          <a:p>
            <a:r>
              <a:rPr lang="ru-RU" sz="1600" dirty="0"/>
              <a:t>научить инструментам по налаживанию </a:t>
            </a:r>
            <a:r>
              <a:rPr lang="ru-RU" sz="1600" dirty="0" smtClean="0"/>
              <a:t>связей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b="1" dirty="0" smtClean="0"/>
              <a:t>     День </a:t>
            </a:r>
            <a:r>
              <a:rPr lang="ru-RU" b="1" dirty="0"/>
              <a:t>2. Аутентичность: Поиск имиджа великой </a:t>
            </a:r>
            <a:r>
              <a:rPr lang="ru-RU" b="1" dirty="0" smtClean="0"/>
              <a:t>страны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Цели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вовлечь участников в создание контента форума.</a:t>
            </a:r>
          </a:p>
          <a:p>
            <a:r>
              <a:rPr lang="ru-RU" sz="1600" dirty="0"/>
              <a:t>показать бизнес-возможности регионов.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День </a:t>
            </a:r>
            <a:r>
              <a:rPr lang="ru-RU" b="1" dirty="0"/>
              <a:t>3. Тонкая настройка </a:t>
            </a:r>
            <a:r>
              <a:rPr lang="ru-RU" b="1" dirty="0" smtClean="0"/>
              <a:t>бизнеса</a:t>
            </a:r>
          </a:p>
          <a:p>
            <a:pPr marL="0" indent="0">
              <a:buNone/>
            </a:pPr>
            <a:r>
              <a:rPr lang="ru-RU" sz="1600" b="1" dirty="0" smtClean="0"/>
              <a:t>      Цель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создать стратегию развития своего бизнеса и себя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16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181" y="1006919"/>
            <a:ext cx="887288" cy="8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425" y="530120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425" y="350100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7" y="0"/>
            <a:ext cx="4447279" cy="11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20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Тематические </a:t>
            </a:r>
            <a:r>
              <a:rPr lang="ru-RU" dirty="0" smtClean="0">
                <a:solidFill>
                  <a:schemeClr val="tx1"/>
                </a:solidFill>
              </a:rPr>
              <a:t>дни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День </a:t>
            </a:r>
            <a:r>
              <a:rPr lang="ru-RU" b="1" dirty="0"/>
              <a:t>4. </a:t>
            </a:r>
            <a:r>
              <a:rPr lang="ru-RU" b="1" dirty="0" smtClean="0"/>
              <a:t>Франчайзинг</a:t>
            </a:r>
          </a:p>
          <a:p>
            <a:pPr marL="0" indent="0">
              <a:buNone/>
            </a:pPr>
            <a:r>
              <a:rPr lang="ru-RU" sz="1600" b="1" dirty="0" smtClean="0"/>
              <a:t>      Цели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экспертная оценка бизнеса, упаковка или масштабирование.</a:t>
            </a:r>
          </a:p>
          <a:p>
            <a:r>
              <a:rPr lang="ru-RU" sz="1600" dirty="0"/>
              <a:t>покупка и продажа брендовых </a:t>
            </a:r>
            <a:r>
              <a:rPr lang="ru-RU" sz="1600" dirty="0" smtClean="0"/>
              <a:t>франшиз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b="1" dirty="0" smtClean="0"/>
              <a:t>     День </a:t>
            </a:r>
            <a:r>
              <a:rPr lang="ru-RU" b="1" dirty="0"/>
              <a:t>5. Тишина</a:t>
            </a:r>
            <a:endParaRPr lang="ru-RU" dirty="0"/>
          </a:p>
          <a:p>
            <a:pPr marL="0" indent="0">
              <a:buNone/>
            </a:pPr>
            <a:r>
              <a:rPr lang="ru-RU" sz="1600" b="1" dirty="0" smtClean="0"/>
              <a:t>      Цели:</a:t>
            </a:r>
          </a:p>
          <a:p>
            <a:r>
              <a:rPr lang="ru-RU" sz="1600" dirty="0"/>
              <a:t>навести фокус на ценностях, семье, жизни, правильном отдыхе,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полезных </a:t>
            </a:r>
            <a:r>
              <a:rPr lang="ru-RU" sz="1600" dirty="0"/>
              <a:t>привычках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b="1" dirty="0" smtClean="0"/>
              <a:t>     День </a:t>
            </a:r>
            <a:r>
              <a:rPr lang="ru-RU" b="1" dirty="0"/>
              <a:t>6. Конкретный </a:t>
            </a:r>
            <a:r>
              <a:rPr lang="ru-RU" b="1" dirty="0" smtClean="0"/>
              <a:t>результат</a:t>
            </a:r>
          </a:p>
          <a:p>
            <a:pPr marL="0" indent="0">
              <a:buNone/>
            </a:pPr>
            <a:r>
              <a:rPr lang="ru-RU" sz="1600" b="1" dirty="0" smtClean="0"/>
              <a:t>      Цель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dirty="0"/>
              <a:t>конвертировать итоги форума в денежный эквивалент</a:t>
            </a:r>
          </a:p>
          <a:p>
            <a:endParaRPr lang="ru-RU" dirty="0"/>
          </a:p>
        </p:txBody>
      </p:sp>
      <p:pic>
        <p:nvPicPr>
          <p:cNvPr id="4" name="Picture 14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106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278434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472514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5" y="-8538"/>
            <a:ext cx="4375271" cy="11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68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3694113" y="6169025"/>
            <a:ext cx="1981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Helvetica Neue Light"/>
                <a:ea typeface="Helvetica Neue Light"/>
                <a:cs typeface="Helvetica Neue Light"/>
              </a:rPr>
              <a:t>27-28 </a:t>
            </a:r>
            <a:r>
              <a:rPr lang="ru-RU" sz="1400" dirty="0">
                <a:latin typeface="Helvetica Neue Light"/>
                <a:ea typeface="Helvetica Neue Light"/>
                <a:cs typeface="Helvetica Neue Light"/>
              </a:rPr>
              <a:t>июня 2014 года</a:t>
            </a:r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302386" y="2348880"/>
            <a:ext cx="4378891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600" b="1" dirty="0">
              <a:ea typeface="Helvetica Neue Light"/>
              <a:cs typeface="Helvetica Neue Light"/>
            </a:endParaRPr>
          </a:p>
          <a:p>
            <a:pPr algn="ctr"/>
            <a:endParaRPr lang="en-US" sz="24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en-US" sz="1600" b="1" dirty="0">
              <a:ea typeface="Helvetica Neue Light"/>
              <a:cs typeface="Helvetica Neue Light"/>
            </a:endParaRPr>
          </a:p>
          <a:p>
            <a:pPr algn="ctr"/>
            <a:endParaRPr lang="ru-RU" sz="1600" b="1" dirty="0">
              <a:ea typeface="Helvetica Neue Light"/>
              <a:cs typeface="Helvetica Neue Light"/>
            </a:endParaRPr>
          </a:p>
          <a:p>
            <a:pPr algn="ctr"/>
            <a:r>
              <a:rPr lang="ru-RU" sz="1600" dirty="0">
                <a:ea typeface="Helvetica Neue Light"/>
                <a:cs typeface="Helvetica Neue Light"/>
              </a:rPr>
              <a:t>Финал Предпринимательских Сезонов </a:t>
            </a:r>
            <a:r>
              <a:rPr lang="ru-RU" sz="1600" dirty="0" smtClean="0">
                <a:ea typeface="Helvetica Neue Light"/>
                <a:cs typeface="Helvetica Neue Light"/>
              </a:rPr>
              <a:t>2014</a:t>
            </a:r>
            <a:endParaRPr lang="ru-RU" sz="1600" dirty="0">
              <a:ea typeface="Helvetica Neue Light"/>
              <a:cs typeface="Helvetica Neue Light"/>
            </a:endParaRPr>
          </a:p>
        </p:txBody>
      </p:sp>
      <p:pic>
        <p:nvPicPr>
          <p:cNvPr id="4" name="Picture 1" descr="gre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b="28393"/>
          <a:stretch/>
        </p:blipFill>
        <p:spPr bwMode="auto">
          <a:xfrm>
            <a:off x="3131839" y="79543"/>
            <a:ext cx="3068447" cy="19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8110313"/>
              </p:ext>
            </p:extLst>
          </p:nvPr>
        </p:nvGraphicFramePr>
        <p:xfrm>
          <a:off x="-36512" y="2204864"/>
          <a:ext cx="43924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652120" y="2564904"/>
            <a:ext cx="3167063" cy="2879775"/>
          </a:xfrm>
          <a:prstGeom prst="roundRect">
            <a:avLst>
              <a:gd name="adj" fmla="val 8971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rPr>
              <a:t>Междисциплинарный Фестиваль Аудиовизуальной Культуры «РАВНОВЕСИЕ» соединяет два </a:t>
            </a:r>
            <a:r>
              <a:rPr lang="ru-RU" dirty="0" err="1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rPr>
              <a:t>культурообразующих</a:t>
            </a:r>
            <a:r>
              <a:rPr lang="ru-RU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rPr>
              <a:t> элемента: искусства </a:t>
            </a:r>
            <a:br>
              <a:rPr lang="ru-RU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rPr>
            </a:br>
            <a:r>
              <a:rPr lang="ru-RU" dirty="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</a:rPr>
              <a:t>и технологии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491831" y="3667518"/>
            <a:ext cx="649287" cy="484188"/>
          </a:xfrm>
          <a:prstGeom prst="rightArrow">
            <a:avLst/>
          </a:prstGeom>
          <a:solidFill>
            <a:srgbClr val="FFDD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Helvetica Neue"/>
              <a:cs typeface="Helvetica Neue"/>
            </a:endParaRPr>
          </a:p>
        </p:txBody>
      </p:sp>
      <p:pic>
        <p:nvPicPr>
          <p:cNvPr id="8" name="Picture 6" descr="ЛОГО_предпринимательские_сезон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0271" y="157162"/>
            <a:ext cx="3441016" cy="87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391</Words>
  <Application>Microsoft Office PowerPoint</Application>
  <PresentationFormat>Экран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Организаторы</vt:lpstr>
      <vt:lpstr>Формат форума</vt:lpstr>
      <vt:lpstr>Диалог с государственными гигантами</vt:lpstr>
      <vt:lpstr>Диалог с государственными гигантами</vt:lpstr>
      <vt:lpstr>      Форматы мероприятий</vt:lpstr>
      <vt:lpstr>     Тематические дни</vt:lpstr>
      <vt:lpstr>    Тематические дни</vt:lpstr>
      <vt:lpstr>Презентация PowerPoint</vt:lpstr>
      <vt:lpstr>Открытие фестиваля (27.06.14)  Вечернее аудио-визуальное шоу на здании завода Абрау-Дюрсо</vt:lpstr>
      <vt:lpstr>Визуальные искусства</vt:lpstr>
      <vt:lpstr>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«Абрау Дюрсо»</dc:title>
  <dc:creator>Нюсик</dc:creator>
  <cp:lastModifiedBy>a.kaznachevskaya</cp:lastModifiedBy>
  <cp:revision>373</cp:revision>
  <cp:lastPrinted>2014-01-14T10:47:45Z</cp:lastPrinted>
  <dcterms:created xsi:type="dcterms:W3CDTF">2013-09-22T11:12:58Z</dcterms:created>
  <dcterms:modified xsi:type="dcterms:W3CDTF">2014-01-21T07:18:37Z</dcterms:modified>
</cp:coreProperties>
</file>